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  <p:sldMasterId id="2147483700" r:id="rId3"/>
    <p:sldMasterId id="2147483648" r:id="rId4"/>
  </p:sldMasterIdLst>
  <p:notesMasterIdLst>
    <p:notesMasterId r:id="rId11"/>
  </p:notesMasterIdLst>
  <p:sldIdLst>
    <p:sldId id="256" r:id="rId5"/>
    <p:sldId id="321" r:id="rId6"/>
    <p:sldId id="322" r:id="rId7"/>
    <p:sldId id="323" r:id="rId8"/>
    <p:sldId id="259" r:id="rId9"/>
    <p:sldId id="260" r:id="rId10"/>
  </p:sldIdLst>
  <p:sldSz cx="13444538" cy="7562850"/>
  <p:notesSz cx="10021888" cy="688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4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CE8F9-D3A1-40D1-A25E-CCEED86668BE}" v="8" dt="2021-07-27T09:01:2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7" autoAdjust="0"/>
  </p:normalViewPr>
  <p:slideViewPr>
    <p:cSldViewPr snapToGrid="0">
      <p:cViewPr>
        <p:scale>
          <a:sx n="87" d="100"/>
          <a:sy n="87" d="100"/>
        </p:scale>
        <p:origin x="-57" y="-183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x-none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x-none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x-none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x-none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67EEE4A-F870-4CA1-8B80-AA7077B6DDAA}" type="slidenum">
              <a:rPr lang="x-none" sz="1400" b="0" strike="noStrike" spc="-1">
                <a:latin typeface="Times New Roman"/>
              </a:rPr>
              <a:t>‹N›</a:t>
            </a:fld>
            <a:endParaRPr lang="x-non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766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5938"/>
            <a:ext cx="4584700" cy="2579687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1002240" y="3272760"/>
            <a:ext cx="8011800" cy="309456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x-none" sz="2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676840" y="6544080"/>
            <a:ext cx="4336920" cy="33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4B2C2BCA-E823-4A95-B14B-A177A09D2011}" type="slidenum">
              <a:rPr lang="en-GB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x-none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676840" y="6544080"/>
            <a:ext cx="4336920" cy="33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69881BC-D91F-48A6-8369-8270D99624AE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x-none" sz="13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716213" y="515938"/>
            <a:ext cx="4584700" cy="2579687"/>
          </a:xfrm>
          <a:prstGeom prst="rect">
            <a:avLst/>
          </a:prstGeom>
        </p:spPr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992880" y="3552480"/>
            <a:ext cx="7942320" cy="3360240"/>
          </a:xfrm>
          <a:prstGeom prst="rect">
            <a:avLst/>
          </a:prstGeom>
        </p:spPr>
        <p:txBody>
          <a:bodyPr lIns="101160" tIns="50400" rIns="101160" bIns="50400">
            <a:noAutofit/>
          </a:bodyPr>
          <a:lstStyle/>
          <a:p>
            <a:endParaRPr lang="x-none" sz="2000" b="0" strike="noStrike" spc="-1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5625720" y="7104960"/>
            <a:ext cx="429984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1160" tIns="50400" rIns="101160" bIns="50400" anchor="b">
            <a:noAutofit/>
          </a:bodyPr>
          <a:lstStyle/>
          <a:p>
            <a:pPr algn="r">
              <a:lnSpc>
                <a:spcPct val="100000"/>
              </a:lnSpc>
            </a:pPr>
            <a:fld id="{E28AC97A-65DC-43D0-8D2F-05E2677DC3EC}" type="slidenum">
              <a:rPr lang="en-GB" sz="14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x-none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5938"/>
            <a:ext cx="4584700" cy="2579687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1002240" y="3272760"/>
            <a:ext cx="8011800" cy="309456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x-none" sz="20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5676840" y="6544080"/>
            <a:ext cx="4336920" cy="33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673264AB-164F-4637-8EBA-403133EDA584}" type="slidenum">
              <a:rPr lang="en-GB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x-none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="" xmlns:a16="http://schemas.microsoft.com/office/drawing/2014/main" id="{B37E291B-0C00-4824-AB79-6EEF0B1FD3B3}"/>
              </a:ext>
            </a:extLst>
          </p:cNvPr>
          <p:cNvSpPr/>
          <p:nvPr userDrawn="1"/>
        </p:nvSpPr>
        <p:spPr>
          <a:xfrm>
            <a:off x="1369429" y="123730"/>
            <a:ext cx="10705680" cy="6666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Managerial Aspects and Software environment</a:t>
            </a:r>
            <a:endParaRPr lang="x-none" sz="28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76316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85420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7212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76316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85420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672120" y="301680"/>
            <a:ext cx="1209960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76316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85420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7212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76316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885420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72120" y="301680"/>
            <a:ext cx="1209960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76316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85420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7212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76316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85420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72120" y="301680"/>
            <a:ext cx="1209960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6316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854200" y="176940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7212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76316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854200" y="4060440"/>
            <a:ext cx="38959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72120" y="301680"/>
            <a:ext cx="1209960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x-non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872040" y="406044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872040" y="1769400"/>
            <a:ext cx="59043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72120" y="4060440"/>
            <a:ext cx="120996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/>
          <p:cNvPicPr/>
          <p:nvPr/>
        </p:nvPicPr>
        <p:blipFill>
          <a:blip r:embed="rId14"/>
          <a:stretch/>
        </p:blipFill>
        <p:spPr>
          <a:xfrm>
            <a:off x="401040" y="7290720"/>
            <a:ext cx="12741840" cy="32400"/>
          </a:xfrm>
          <a:prstGeom prst="rect">
            <a:avLst/>
          </a:prstGeom>
          <a:ln w="0">
            <a:noFill/>
          </a:ln>
        </p:spPr>
      </p:pic>
      <p:pic>
        <p:nvPicPr>
          <p:cNvPr id="86" name="Image 7"/>
          <p:cNvPicPr/>
          <p:nvPr/>
        </p:nvPicPr>
        <p:blipFill>
          <a:blip r:embed="rId15"/>
          <a:stretch/>
        </p:blipFill>
        <p:spPr>
          <a:xfrm>
            <a:off x="442080" y="6924600"/>
            <a:ext cx="1300320" cy="335160"/>
          </a:xfrm>
          <a:prstGeom prst="rect">
            <a:avLst/>
          </a:prstGeom>
          <a:ln w="0">
            <a:noFill/>
          </a:ln>
        </p:spPr>
      </p:pic>
      <p:pic>
        <p:nvPicPr>
          <p:cNvPr id="87" name="Image 4"/>
          <p:cNvPicPr/>
          <p:nvPr/>
        </p:nvPicPr>
        <p:blipFill>
          <a:blip r:embed="rId16"/>
          <a:stretch/>
        </p:blipFill>
        <p:spPr>
          <a:xfrm>
            <a:off x="156600" y="113760"/>
            <a:ext cx="989640" cy="1024560"/>
          </a:xfrm>
          <a:prstGeom prst="rect">
            <a:avLst/>
          </a:prstGeom>
          <a:ln w="0">
            <a:noFill/>
          </a:ln>
        </p:spPr>
      </p:pic>
      <p:pic>
        <p:nvPicPr>
          <p:cNvPr id="88" name="Image 6"/>
          <p:cNvPicPr/>
          <p:nvPr/>
        </p:nvPicPr>
        <p:blipFill>
          <a:blip r:embed="rId17"/>
          <a:stretch/>
        </p:blipFill>
        <p:spPr>
          <a:xfrm>
            <a:off x="12111480" y="187200"/>
            <a:ext cx="1110960" cy="727920"/>
          </a:xfrm>
          <a:prstGeom prst="rect">
            <a:avLst/>
          </a:prstGeom>
          <a:ln w="0">
            <a:noFill/>
          </a:ln>
        </p:spPr>
      </p:pic>
      <p:pic>
        <p:nvPicPr>
          <p:cNvPr id="89" name="Image 89"/>
          <p:cNvPicPr/>
          <p:nvPr/>
        </p:nvPicPr>
        <p:blipFill>
          <a:blip r:embed="rId18"/>
          <a:stretch/>
        </p:blipFill>
        <p:spPr>
          <a:xfrm>
            <a:off x="12072600" y="6489720"/>
            <a:ext cx="1139400" cy="52812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2807640" y="7097040"/>
            <a:ext cx="9644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900" b="1" strike="noStrike" spc="-1" baseline="30000" dirty="0">
                <a:solidFill>
                  <a:srgbClr val="9A4B21"/>
                </a:solidFill>
                <a:latin typeface="Arial"/>
                <a:ea typeface="DejaVu Sans"/>
              </a:rPr>
              <a:t>OCWAR-C –  CS8 – CSIRT Trainings, Accra (Ghana) ​ </a:t>
            </a:r>
            <a:r>
              <a:rPr lang="fr-FR" sz="900" b="0" strike="noStrike" spc="-1" baseline="30000" dirty="0">
                <a:solidFill>
                  <a:srgbClr val="9A4B21"/>
                </a:solidFill>
                <a:latin typeface="Arial"/>
                <a:ea typeface="DejaVu Sans"/>
              </a:rPr>
              <a:t>August 2021</a:t>
            </a:r>
            <a:endParaRPr lang="x-none" sz="9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/>
          <p:cNvPicPr/>
          <p:nvPr/>
        </p:nvPicPr>
        <p:blipFill>
          <a:blip r:embed="rId14"/>
          <a:stretch/>
        </p:blipFill>
        <p:spPr>
          <a:xfrm>
            <a:off x="401040" y="7290720"/>
            <a:ext cx="12741840" cy="32400"/>
          </a:xfrm>
          <a:prstGeom prst="rect">
            <a:avLst/>
          </a:prstGeom>
          <a:ln w="0">
            <a:noFill/>
          </a:ln>
        </p:spPr>
      </p:pic>
      <p:pic>
        <p:nvPicPr>
          <p:cNvPr id="130" name="Image 7"/>
          <p:cNvPicPr/>
          <p:nvPr/>
        </p:nvPicPr>
        <p:blipFill>
          <a:blip r:embed="rId15"/>
          <a:stretch/>
        </p:blipFill>
        <p:spPr>
          <a:xfrm>
            <a:off x="442080" y="6924600"/>
            <a:ext cx="1300320" cy="335160"/>
          </a:xfrm>
          <a:prstGeom prst="rect">
            <a:avLst/>
          </a:prstGeom>
          <a:ln w="0">
            <a:noFill/>
          </a:ln>
        </p:spPr>
      </p:pic>
      <p:pic>
        <p:nvPicPr>
          <p:cNvPr id="131" name="Image 6"/>
          <p:cNvPicPr/>
          <p:nvPr/>
        </p:nvPicPr>
        <p:blipFill>
          <a:blip r:embed="rId16"/>
          <a:stretch/>
        </p:blipFill>
        <p:spPr>
          <a:xfrm>
            <a:off x="12074400" y="164880"/>
            <a:ext cx="1110960" cy="727920"/>
          </a:xfrm>
          <a:prstGeom prst="rect">
            <a:avLst/>
          </a:prstGeom>
          <a:ln w="0">
            <a:noFill/>
          </a:ln>
        </p:spPr>
      </p:pic>
      <p:pic>
        <p:nvPicPr>
          <p:cNvPr id="132" name="Image 4_0"/>
          <p:cNvPicPr/>
          <p:nvPr/>
        </p:nvPicPr>
        <p:blipFill>
          <a:blip r:embed="rId17"/>
          <a:stretch/>
        </p:blipFill>
        <p:spPr>
          <a:xfrm>
            <a:off x="156600" y="114120"/>
            <a:ext cx="989640" cy="1024560"/>
          </a:xfrm>
          <a:prstGeom prst="rect">
            <a:avLst/>
          </a:prstGeom>
          <a:ln w="0">
            <a:noFill/>
          </a:ln>
        </p:spPr>
      </p:pic>
      <p:pic>
        <p:nvPicPr>
          <p:cNvPr id="133" name="Image 177"/>
          <p:cNvPicPr/>
          <p:nvPr/>
        </p:nvPicPr>
        <p:blipFill>
          <a:blip r:embed="rId18"/>
          <a:stretch/>
        </p:blipFill>
        <p:spPr>
          <a:xfrm>
            <a:off x="12072600" y="6489720"/>
            <a:ext cx="1139400" cy="52812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36" name="CustomShape 3"/>
          <p:cNvSpPr/>
          <p:nvPr/>
        </p:nvSpPr>
        <p:spPr>
          <a:xfrm>
            <a:off x="2807640" y="7097040"/>
            <a:ext cx="9644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900" b="1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OCWAR-C –  CS8 – CSIRT Trainings, Accra (Ghana) ​ </a:t>
            </a:r>
            <a:r>
              <a:rPr lang="fr-FR" sz="900" b="0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August 2021</a:t>
            </a:r>
            <a:endParaRPr lang="x-none" sz="9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4"/>
          <p:cNvPicPr/>
          <p:nvPr/>
        </p:nvPicPr>
        <p:blipFill>
          <a:blip r:embed="rId14"/>
          <a:stretch/>
        </p:blipFill>
        <p:spPr>
          <a:xfrm>
            <a:off x="401040" y="7290720"/>
            <a:ext cx="12741840" cy="32400"/>
          </a:xfrm>
          <a:prstGeom prst="rect">
            <a:avLst/>
          </a:prstGeom>
          <a:ln w="0">
            <a:noFill/>
          </a:ln>
        </p:spPr>
      </p:pic>
      <p:pic>
        <p:nvPicPr>
          <p:cNvPr id="174" name="Image 7"/>
          <p:cNvPicPr/>
          <p:nvPr/>
        </p:nvPicPr>
        <p:blipFill>
          <a:blip r:embed="rId15"/>
          <a:stretch/>
        </p:blipFill>
        <p:spPr>
          <a:xfrm>
            <a:off x="442080" y="6924600"/>
            <a:ext cx="1300320" cy="33516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807640" y="7097040"/>
            <a:ext cx="9644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900" b="1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OCWAR-C –  CS8 – CSIRT Trainings, Accra (Ghana) ​ </a:t>
            </a:r>
            <a:r>
              <a:rPr lang="fr-FR" sz="900" b="0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August 2021</a:t>
            </a:r>
            <a:endParaRPr lang="x-none" sz="9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>
            <a:off x="401040" y="7290720"/>
            <a:ext cx="12741840" cy="3240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1"/>
          <p:cNvSpPr/>
          <p:nvPr/>
        </p:nvSpPr>
        <p:spPr>
          <a:xfrm>
            <a:off x="2807640" y="7097040"/>
            <a:ext cx="964476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900" b="1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OCWAR-C –  CS8 – CSIRT Trainings, Accra (Ghana) ​ </a:t>
            </a:r>
            <a:r>
              <a:rPr lang="fr-FR" sz="900" b="0" strike="noStrike" spc="-1" baseline="30000">
                <a:solidFill>
                  <a:srgbClr val="9A4B21"/>
                </a:solidFill>
                <a:latin typeface="Arial"/>
                <a:ea typeface="DejaVu Sans"/>
              </a:rPr>
              <a:t>August 2021</a:t>
            </a:r>
            <a:endParaRPr lang="x-none" sz="900" b="0" strike="noStrike" spc="-1">
              <a:latin typeface="Arial"/>
            </a:endParaRPr>
          </a:p>
        </p:txBody>
      </p:sp>
      <p:pic>
        <p:nvPicPr>
          <p:cNvPr id="2" name="Image 7"/>
          <p:cNvPicPr/>
          <p:nvPr/>
        </p:nvPicPr>
        <p:blipFill>
          <a:blip r:embed="rId15"/>
          <a:stretch/>
        </p:blipFill>
        <p:spPr>
          <a:xfrm>
            <a:off x="442080" y="6924600"/>
            <a:ext cx="1300320" cy="335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960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72120" y="1769400"/>
            <a:ext cx="120996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 6"/>
          <p:cNvPicPr/>
          <p:nvPr/>
        </p:nvPicPr>
        <p:blipFill>
          <a:blip r:embed="rId3"/>
          <a:stretch/>
        </p:blipFill>
        <p:spPr>
          <a:xfrm>
            <a:off x="1378080" y="1371600"/>
            <a:ext cx="10683000" cy="4770000"/>
          </a:xfrm>
          <a:prstGeom prst="rect">
            <a:avLst/>
          </a:prstGeom>
          <a:ln w="0"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1747980" y="1857821"/>
            <a:ext cx="10529640" cy="3354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endParaRPr lang="x-non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Calibri"/>
                <a:ea typeface="Arial"/>
              </a:rPr>
              <a:t>Basics of a CSIRT: Managerial Aspects and Software environment</a:t>
            </a:r>
            <a:endParaRPr lang="x-non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1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LAB </a:t>
            </a:r>
            <a:r>
              <a:rPr lang="en-GB" sz="3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session, Day 4</a:t>
            </a:r>
            <a:endParaRPr lang="x-non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Accra, August 9 – 13, 2021</a:t>
            </a:r>
            <a:endParaRPr lang="x-none" sz="2200" b="0" strike="noStrike" spc="-1" dirty="0">
              <a:latin typeface="Arial"/>
            </a:endParaRPr>
          </a:p>
        </p:txBody>
      </p:sp>
      <p:pic>
        <p:nvPicPr>
          <p:cNvPr id="222" name="Image 5"/>
          <p:cNvPicPr/>
          <p:nvPr/>
        </p:nvPicPr>
        <p:blipFill>
          <a:blip r:embed="rId4"/>
          <a:stretch/>
        </p:blipFill>
        <p:spPr>
          <a:xfrm>
            <a:off x="3131640" y="117000"/>
            <a:ext cx="1171080" cy="99216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7012800" y="406800"/>
            <a:ext cx="4671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200" b="1" strike="noStrike" spc="-1" baseline="30000">
                <a:solidFill>
                  <a:srgbClr val="074085"/>
                </a:solidFill>
                <a:latin typeface="Calibri"/>
                <a:ea typeface="DejaVu Sans"/>
              </a:rPr>
              <a:t>Projet financé par l’Union Européenne</a:t>
            </a:r>
            <a:endParaRPr lang="x-none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200" b="1" strike="noStrike" spc="-1" baseline="30000">
                <a:solidFill>
                  <a:srgbClr val="074085"/>
                </a:solidFill>
                <a:latin typeface="Arial"/>
                <a:ea typeface="DejaVu Sans"/>
              </a:rPr>
              <a:t>Projet mis en œuvre par Expertise France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1859400" y="6615720"/>
            <a:ext cx="4948920" cy="60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 baseline="30000">
                <a:solidFill>
                  <a:srgbClr val="074085"/>
                </a:solidFill>
                <a:latin typeface="Arial"/>
                <a:ea typeface="DejaVu Sans"/>
              </a:rPr>
              <a:t>ORGANISED CRIME: </a:t>
            </a:r>
            <a:r>
              <a:rPr lang="en-GB" sz="2000" b="0" strike="noStrike" spc="-1" baseline="30000">
                <a:solidFill>
                  <a:srgbClr val="074085"/>
                </a:solidFill>
                <a:latin typeface="Arial"/>
                <a:ea typeface="DejaVu Sans"/>
              </a:rPr>
              <a:t>WEST AFRICAN RESPONSE ON CYBERSECURITY AND FIGHT AGAINST CYBERCRIME</a:t>
            </a:r>
            <a:endParaRPr lang="x-none" sz="2000" b="0" strike="noStrike" spc="-1">
              <a:latin typeface="Arial"/>
            </a:endParaRPr>
          </a:p>
        </p:txBody>
      </p:sp>
      <p:pic>
        <p:nvPicPr>
          <p:cNvPr id="225" name="Image 2"/>
          <p:cNvPicPr/>
          <p:nvPr/>
        </p:nvPicPr>
        <p:blipFill>
          <a:blip r:embed="rId5"/>
          <a:stretch/>
        </p:blipFill>
        <p:spPr>
          <a:xfrm>
            <a:off x="8400240" y="6297480"/>
            <a:ext cx="3283560" cy="1073880"/>
          </a:xfrm>
          <a:prstGeom prst="rect">
            <a:avLst/>
          </a:prstGeom>
          <a:ln w="0">
            <a:noFill/>
          </a:ln>
        </p:spPr>
      </p:pic>
      <p:pic>
        <p:nvPicPr>
          <p:cNvPr id="226" name="Image 269"/>
          <p:cNvPicPr/>
          <p:nvPr/>
        </p:nvPicPr>
        <p:blipFill>
          <a:blip r:embed="rId6"/>
          <a:stretch/>
        </p:blipFill>
        <p:spPr>
          <a:xfrm>
            <a:off x="5015880" y="153000"/>
            <a:ext cx="1139400" cy="528120"/>
          </a:xfrm>
          <a:prstGeom prst="rect">
            <a:avLst/>
          </a:prstGeom>
          <a:ln w="0">
            <a:noFill/>
          </a:ln>
        </p:spPr>
      </p:pic>
      <p:pic>
        <p:nvPicPr>
          <p:cNvPr id="227" name="Image 4_0"/>
          <p:cNvPicPr/>
          <p:nvPr/>
        </p:nvPicPr>
        <p:blipFill>
          <a:blip r:embed="rId7"/>
          <a:stretch/>
        </p:blipFill>
        <p:spPr>
          <a:xfrm>
            <a:off x="1359000" y="42120"/>
            <a:ext cx="1050840" cy="109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FA340E6-C567-4C7A-95C4-4FCCDFD48B54}"/>
              </a:ext>
            </a:extLst>
          </p:cNvPr>
          <p:cNvSpPr txBox="1">
            <a:spLocks/>
          </p:cNvSpPr>
          <p:nvPr/>
        </p:nvSpPr>
        <p:spPr>
          <a:xfrm>
            <a:off x="9205415" y="4391352"/>
            <a:ext cx="1674395" cy="5602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Credits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B5A8EE3-B08E-4E9E-9CD4-8682F32B27EA}"/>
              </a:ext>
            </a:extLst>
          </p:cNvPr>
          <p:cNvSpPr txBox="1">
            <a:spLocks/>
          </p:cNvSpPr>
          <p:nvPr/>
        </p:nvSpPr>
        <p:spPr>
          <a:xfrm>
            <a:off x="2076194" y="1022497"/>
            <a:ext cx="109728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Leonardo “Leo” </a:t>
            </a:r>
            <a:r>
              <a:rPr lang="en-GB" sz="1600" b="1" dirty="0" err="1"/>
              <a:t>Lanzi</a:t>
            </a:r>
            <a:r>
              <a:rPr lang="en-GB" sz="1600" dirty="0"/>
              <a:t>, GARR-CERT (IT)</a:t>
            </a:r>
          </a:p>
          <a:p>
            <a:r>
              <a:rPr lang="en-GB" sz="1600" dirty="0" err="1"/>
              <a:t>Dr.</a:t>
            </a:r>
            <a:r>
              <a:rPr lang="en-GB" sz="1600" dirty="0"/>
              <a:t> Prof. Mrs. </a:t>
            </a:r>
            <a:r>
              <a:rPr lang="en-GB" sz="1600" b="1" dirty="0"/>
              <a:t>Adriana “auntie” Franca, </a:t>
            </a:r>
            <a:r>
              <a:rPr lang="en-GB" sz="1600" dirty="0"/>
              <a:t>The Security Brokers (IT)</a:t>
            </a:r>
          </a:p>
          <a:p>
            <a:r>
              <a:rPr lang="en-GB" sz="1600" dirty="0"/>
              <a:t>All of the </a:t>
            </a:r>
            <a:r>
              <a:rPr lang="en-GB" sz="1600" b="1" dirty="0"/>
              <a:t>Network and Cybersecurity people </a:t>
            </a:r>
            <a:r>
              <a:rPr lang="en-GB" sz="1600" dirty="0"/>
              <a:t>at University of Bologna (IT)</a:t>
            </a:r>
          </a:p>
          <a:p>
            <a:r>
              <a:rPr lang="en-GB" sz="1600" b="1" dirty="0"/>
              <a:t>Mrs. </a:t>
            </a:r>
            <a:r>
              <a:rPr lang="en-GB" sz="1600" b="1" dirty="0" err="1"/>
              <a:t>Rabiyatou</a:t>
            </a:r>
            <a:r>
              <a:rPr lang="en-GB" sz="1600" b="1" dirty="0"/>
              <a:t> “Rabi” BAH</a:t>
            </a:r>
            <a:r>
              <a:rPr lang="en-GB" sz="1600" dirty="0"/>
              <a:t>, (FR), for making this training happened (I was close to give up)</a:t>
            </a:r>
          </a:p>
          <a:p>
            <a:r>
              <a:rPr lang="en-GB" sz="1600" b="1" dirty="0" err="1"/>
              <a:t>Almerindo</a:t>
            </a:r>
            <a:r>
              <a:rPr lang="en-GB" sz="1600" b="1" dirty="0"/>
              <a:t> </a:t>
            </a:r>
            <a:r>
              <a:rPr lang="en-GB" sz="1600" b="1" dirty="0" err="1"/>
              <a:t>Graziano</a:t>
            </a:r>
            <a:r>
              <a:rPr lang="en-GB" sz="1600" dirty="0"/>
              <a:t>, </a:t>
            </a:r>
            <a:r>
              <a:rPr lang="en-GB" sz="1600" dirty="0" err="1"/>
              <a:t>SilenSec</a:t>
            </a:r>
            <a:r>
              <a:rPr lang="en-GB" sz="1600" dirty="0"/>
              <a:t>, for the </a:t>
            </a:r>
            <a:r>
              <a:rPr lang="en-GB" sz="1600" b="1" dirty="0"/>
              <a:t>Cyber Ranges </a:t>
            </a:r>
            <a:r>
              <a:rPr lang="en-GB" sz="1600" dirty="0"/>
              <a:t>courtesy: kudos!</a:t>
            </a:r>
          </a:p>
          <a:p>
            <a:r>
              <a:rPr lang="en-GB" sz="1600" b="1" dirty="0"/>
              <a:t>Benjamin </a:t>
            </a:r>
            <a:r>
              <a:rPr lang="en-GB" sz="1600" b="1" dirty="0" err="1"/>
              <a:t>Delphy</a:t>
            </a:r>
            <a:r>
              <a:rPr lang="en-GB" sz="1600" b="1" dirty="0"/>
              <a:t> </a:t>
            </a:r>
            <a:r>
              <a:rPr lang="en-GB" sz="1600" dirty="0"/>
              <a:t>aka </a:t>
            </a:r>
            <a:r>
              <a:rPr lang="en-GB" sz="1600" b="1" dirty="0" err="1"/>
              <a:t>Gentilkiwi</a:t>
            </a:r>
            <a:r>
              <a:rPr lang="en-GB" sz="1600" dirty="0"/>
              <a:t>, author or </a:t>
            </a:r>
            <a:r>
              <a:rPr lang="en-GB" sz="1600" b="1" dirty="0" err="1"/>
              <a:t>Mimikatz</a:t>
            </a:r>
            <a:r>
              <a:rPr lang="en-GB" sz="1600" b="1" dirty="0"/>
              <a:t> </a:t>
            </a:r>
            <a:r>
              <a:rPr lang="en-GB" sz="1600" dirty="0"/>
              <a:t>(aka </a:t>
            </a:r>
            <a:r>
              <a:rPr lang="en-GB" sz="1600" i="1" dirty="0" err="1"/>
              <a:t>kdll</a:t>
            </a:r>
            <a:r>
              <a:rPr lang="en-GB" sz="1600" i="1" dirty="0"/>
              <a:t>, </a:t>
            </a:r>
            <a:r>
              <a:rPr lang="en-GB" sz="1600" i="1" dirty="0" err="1"/>
              <a:t>kdllpipe</a:t>
            </a:r>
            <a:r>
              <a:rPr lang="en-GB" sz="1600" i="1" dirty="0"/>
              <a:t>, </a:t>
            </a:r>
            <a:r>
              <a:rPr lang="en-GB" sz="1600" i="1" dirty="0" err="1"/>
              <a:t>katz</a:t>
            </a:r>
            <a:r>
              <a:rPr lang="en-GB" sz="1600" i="1" dirty="0"/>
              <a:t>, </a:t>
            </a:r>
            <a:r>
              <a:rPr lang="en-GB" sz="1600" i="1" dirty="0" err="1"/>
              <a:t>mimikatz</a:t>
            </a:r>
            <a:r>
              <a:rPr lang="en-GB" sz="1600" dirty="0"/>
              <a:t>) (FR)</a:t>
            </a:r>
          </a:p>
          <a:p>
            <a:r>
              <a:rPr lang="en-GB" sz="1600" b="1" dirty="0"/>
              <a:t>Paul Sparrows </a:t>
            </a:r>
            <a:r>
              <a:rPr lang="en-GB" sz="1600" dirty="0"/>
              <a:t>(Paolo </a:t>
            </a:r>
            <a:r>
              <a:rPr lang="en-GB" sz="1600" dirty="0" err="1"/>
              <a:t>Passeri</a:t>
            </a:r>
            <a:r>
              <a:rPr lang="en-GB" sz="1600" dirty="0"/>
              <a:t>) (IT)</a:t>
            </a:r>
          </a:p>
          <a:p>
            <a:r>
              <a:rPr lang="en-GB" sz="1600" b="1" dirty="0"/>
              <a:t>Kevin “The Condor” Mitnick</a:t>
            </a:r>
          </a:p>
          <a:p>
            <a:r>
              <a:rPr lang="en-GB" sz="1600" b="1" dirty="0"/>
              <a:t>Pete Herzog</a:t>
            </a:r>
            <a:r>
              <a:rPr lang="en-GB" sz="1600" dirty="0"/>
              <a:t>, ISECOM (USA, ES)</a:t>
            </a:r>
          </a:p>
          <a:p>
            <a:r>
              <a:rPr lang="en-GB" sz="1600" b="1" dirty="0"/>
              <a:t>Peter Cassidy</a:t>
            </a:r>
            <a:r>
              <a:rPr lang="en-GB" sz="1600" dirty="0"/>
              <a:t>, APWG (USA)</a:t>
            </a:r>
          </a:p>
          <a:p>
            <a:r>
              <a:rPr lang="en-GB" sz="1600" dirty="0"/>
              <a:t>Multiple security communities: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ISECOM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OWASP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ICANN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APWG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INTERPOL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TEAM CYMRU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Hackmageddon.com 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Operation Trust / OPS-T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020638E0-82B6-4796-9AEA-213144C608B7}"/>
              </a:ext>
            </a:extLst>
          </p:cNvPr>
          <p:cNvGrpSpPr/>
          <p:nvPr/>
        </p:nvGrpSpPr>
        <p:grpSpPr>
          <a:xfrm>
            <a:off x="8648545" y="4951601"/>
            <a:ext cx="2719799" cy="540702"/>
            <a:chOff x="8376929" y="3779645"/>
            <a:chExt cx="2719799" cy="540702"/>
          </a:xfrm>
        </p:grpSpPr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8366C6F8-7E75-4DE2-A95F-C4D9E5F1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29" y="3795350"/>
              <a:ext cx="549997" cy="52499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38823EBF-3657-4AB2-81CC-1C32F2B7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77" y="3794493"/>
              <a:ext cx="549997" cy="524997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CE6A7CAA-7683-4781-A386-42F70093C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5343" y="3779645"/>
              <a:ext cx="549997" cy="52499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="" xmlns:a16="http://schemas.microsoft.com/office/drawing/2014/main" id="{E517753A-BE01-40FE-BE51-5B5C13E7A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037" y="3779645"/>
              <a:ext cx="549997" cy="524997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3168E506-059E-44DC-A24B-AEE5B5EFE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731" y="3779645"/>
              <a:ext cx="549997" cy="524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8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B5A8EE3-B08E-4E9E-9CD4-8682F32B27EA}"/>
              </a:ext>
            </a:extLst>
          </p:cNvPr>
          <p:cNvSpPr txBox="1">
            <a:spLocks/>
          </p:cNvSpPr>
          <p:nvPr/>
        </p:nvSpPr>
        <p:spPr>
          <a:xfrm>
            <a:off x="1506748" y="1522383"/>
            <a:ext cx="109728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80671" y="1483847"/>
            <a:ext cx="8667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LAB session</a:t>
            </a:r>
          </a:p>
          <a:p>
            <a:endParaRPr lang="en-GB" dirty="0" smtClean="0"/>
          </a:p>
          <a:p>
            <a:r>
              <a:rPr lang="en-GB" dirty="0" smtClean="0"/>
              <a:t>Each </a:t>
            </a:r>
            <a:r>
              <a:rPr lang="en-GB" dirty="0" smtClean="0"/>
              <a:t>participant </a:t>
            </a:r>
            <a:r>
              <a:rPr lang="en-GB" dirty="0" smtClean="0"/>
              <a:t>will perform a couple of exercises.</a:t>
            </a:r>
          </a:p>
          <a:p>
            <a:endParaRPr lang="en-GB" dirty="0" smtClean="0"/>
          </a:p>
          <a:p>
            <a:r>
              <a:rPr lang="en-GB" dirty="0" smtClean="0"/>
              <a:t>The focus will be on some of those tools which were initially selected by the designers of this training.</a:t>
            </a:r>
          </a:p>
          <a:p>
            <a:endParaRPr lang="en-GB" dirty="0" smtClean="0"/>
          </a:p>
          <a:p>
            <a:r>
              <a:rPr lang="en-GB" dirty="0" smtClean="0"/>
              <a:t>Despite the “tools” aka “how” (remind the Security Onion concept I told you in details this morning), we focus on the “what”: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SCENARIO #1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SCENARIO #2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3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B5A8EE3-B08E-4E9E-9CD4-8682F32B27EA}"/>
              </a:ext>
            </a:extLst>
          </p:cNvPr>
          <p:cNvSpPr txBox="1">
            <a:spLocks/>
          </p:cNvSpPr>
          <p:nvPr/>
        </p:nvSpPr>
        <p:spPr>
          <a:xfrm>
            <a:off x="1506748" y="1522383"/>
            <a:ext cx="109728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80671" y="1483847"/>
            <a:ext cx="8667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LAB session</a:t>
            </a:r>
          </a:p>
          <a:p>
            <a:endParaRPr lang="en-GB" dirty="0" smtClean="0"/>
          </a:p>
          <a:p>
            <a:r>
              <a:rPr lang="en-GB" dirty="0" smtClean="0"/>
              <a:t>HOW will we make it?</a:t>
            </a:r>
          </a:p>
          <a:p>
            <a:endParaRPr lang="en-GB" dirty="0"/>
          </a:p>
          <a:p>
            <a:r>
              <a:rPr lang="en-GB" dirty="0" smtClean="0"/>
              <a:t>USB sticks with dedicated boot?</a:t>
            </a:r>
          </a:p>
          <a:p>
            <a:r>
              <a:rPr lang="en-GB" dirty="0" smtClean="0"/>
              <a:t>VMs?</a:t>
            </a:r>
          </a:p>
          <a:p>
            <a:r>
              <a:rPr lang="en-GB" dirty="0" smtClean="0"/>
              <a:t>Wasting time ‘cause of HW issues, </a:t>
            </a:r>
            <a:r>
              <a:rPr lang="en-GB" dirty="0" err="1" smtClean="0"/>
              <a:t>config</a:t>
            </a:r>
            <a:r>
              <a:rPr lang="en-GB" dirty="0" smtClean="0"/>
              <a:t> problems, </a:t>
            </a:r>
            <a:r>
              <a:rPr lang="en-GB" dirty="0" err="1" smtClean="0"/>
              <a:t>etc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b="1" dirty="0" smtClean="0"/>
              <a:t>NO WAY!</a:t>
            </a:r>
          </a:p>
          <a:p>
            <a:endParaRPr lang="en-GB" dirty="0"/>
          </a:p>
          <a:p>
            <a:r>
              <a:rPr lang="en-GB" dirty="0" smtClean="0"/>
              <a:t>It’s 21</a:t>
            </a:r>
            <a:r>
              <a:rPr lang="en-GB" baseline="30000" dirty="0" smtClean="0"/>
              <a:t>st</a:t>
            </a:r>
            <a:r>
              <a:rPr lang="en-GB" dirty="0" smtClean="0"/>
              <a:t> Century, you know?</a:t>
            </a:r>
          </a:p>
          <a:p>
            <a:endParaRPr lang="en-GB" dirty="0"/>
          </a:p>
          <a:p>
            <a:r>
              <a:rPr lang="en-GB" dirty="0" smtClean="0"/>
              <a:t>I’ll give you a URL on which fill in the registration form, and KABOOM!!! A New World for you guys and ladies </a:t>
            </a:r>
            <a:r>
              <a:rPr lang="en-GB" dirty="0" smtClean="0">
                <a:sym typeface="Wingdings" pitchFamily="2" charset="2"/>
              </a:rPr>
              <a:t>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It’s the new way to train trainers and students.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b="1" dirty="0" smtClean="0">
                <a:sym typeface="Wingdings" pitchFamily="2" charset="2"/>
              </a:rPr>
              <a:t>It’s named Cyber Ranges.</a:t>
            </a:r>
            <a:endParaRPr lang="en-GB" b="1" dirty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And now… a special surprise! </a:t>
            </a:r>
          </a:p>
        </p:txBody>
      </p:sp>
    </p:spTree>
    <p:extLst>
      <p:ext uri="{BB962C8B-B14F-4D97-AF65-F5344CB8AC3E}">
        <p14:creationId xmlns:p14="http://schemas.microsoft.com/office/powerpoint/2010/main" val="392681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1"/>
          <p:cNvGrpSpPr/>
          <p:nvPr/>
        </p:nvGrpSpPr>
        <p:grpSpPr>
          <a:xfrm>
            <a:off x="2901600" y="1272960"/>
            <a:ext cx="7628400" cy="534960"/>
            <a:chOff x="2901600" y="1272960"/>
            <a:chExt cx="7628400" cy="534960"/>
          </a:xfrm>
        </p:grpSpPr>
        <p:grpSp>
          <p:nvGrpSpPr>
            <p:cNvPr id="233" name="Group 2"/>
            <p:cNvGrpSpPr/>
            <p:nvPr/>
          </p:nvGrpSpPr>
          <p:grpSpPr>
            <a:xfrm>
              <a:off x="2901600" y="1272960"/>
              <a:ext cx="7628400" cy="534960"/>
              <a:chOff x="2901600" y="1272960"/>
              <a:chExt cx="7628400" cy="534960"/>
            </a:xfrm>
          </p:grpSpPr>
          <p:sp>
            <p:nvSpPr>
              <p:cNvPr id="234" name="CustomShape 3"/>
              <p:cNvSpPr/>
              <p:nvPr/>
            </p:nvSpPr>
            <p:spPr>
              <a:xfrm>
                <a:off x="5532480" y="1493280"/>
                <a:ext cx="585720" cy="307440"/>
              </a:xfrm>
              <a:prstGeom prst="roundRect">
                <a:avLst>
                  <a:gd name="adj" fmla="val 16667"/>
                </a:avLst>
              </a:prstGeom>
              <a:solidFill>
                <a:srgbClr val="9A4B2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35" name="Group 4"/>
              <p:cNvGrpSpPr/>
              <p:nvPr/>
            </p:nvGrpSpPr>
            <p:grpSpPr>
              <a:xfrm>
                <a:off x="2901600" y="1272960"/>
                <a:ext cx="7628400" cy="534960"/>
                <a:chOff x="2901600" y="1272960"/>
                <a:chExt cx="7628400" cy="534960"/>
              </a:xfrm>
            </p:grpSpPr>
            <p:grpSp>
              <p:nvGrpSpPr>
                <p:cNvPr id="236" name="Group 5"/>
                <p:cNvGrpSpPr/>
                <p:nvPr/>
              </p:nvGrpSpPr>
              <p:grpSpPr>
                <a:xfrm>
                  <a:off x="2901960" y="1272960"/>
                  <a:ext cx="3545280" cy="527760"/>
                  <a:chOff x="2901960" y="1272960"/>
                  <a:chExt cx="3545280" cy="527760"/>
                </a:xfrm>
              </p:grpSpPr>
              <p:sp>
                <p:nvSpPr>
                  <p:cNvPr id="237" name="CustomShape 6"/>
                  <p:cNvSpPr/>
                  <p:nvPr/>
                </p:nvSpPr>
                <p:spPr>
                  <a:xfrm>
                    <a:off x="2901960" y="1430640"/>
                    <a:ext cx="2887560" cy="370080"/>
                  </a:xfrm>
                  <a:prstGeom prst="round2SameRect">
                    <a:avLst>
                      <a:gd name="adj1" fmla="val 16667"/>
                      <a:gd name="adj2" fmla="val 0"/>
                    </a:avLst>
                  </a:prstGeom>
                  <a:solidFill>
                    <a:srgbClr val="9A4B21"/>
                  </a:solidFill>
                  <a:ln w="255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38" name="CustomShape 7"/>
                  <p:cNvSpPr/>
                  <p:nvPr/>
                </p:nvSpPr>
                <p:spPr>
                  <a:xfrm>
                    <a:off x="5793480" y="1272960"/>
                    <a:ext cx="653760" cy="519840"/>
                  </a:xfrm>
                  <a:prstGeom prst="teardrop">
                    <a:avLst>
                      <a:gd name="adj" fmla="val 100000"/>
                    </a:avLst>
                  </a:prstGeom>
                  <a:solidFill>
                    <a:srgbClr val="FFFFFF"/>
                  </a:solidFill>
                  <a:ln w="255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sp>
              <p:nvSpPr>
                <p:cNvPr id="239" name="Line 8"/>
                <p:cNvSpPr/>
                <p:nvPr/>
              </p:nvSpPr>
              <p:spPr>
                <a:xfrm>
                  <a:off x="2901600" y="1806480"/>
                  <a:ext cx="7628400" cy="1440"/>
                </a:xfrm>
                <a:prstGeom prst="line">
                  <a:avLst/>
                </a:prstGeom>
                <a:ln w="9360">
                  <a:solidFill>
                    <a:srgbClr val="9A4B2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40" name="CustomShape 9"/>
            <p:cNvSpPr/>
            <p:nvPr/>
          </p:nvSpPr>
          <p:spPr>
            <a:xfrm>
              <a:off x="2901960" y="1420200"/>
              <a:ext cx="288756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FFFFFF"/>
                  </a:solidFill>
                  <a:latin typeface="Cambria"/>
                  <a:ea typeface="DejaVu Sans"/>
                </a:rPr>
                <a:t>Thank you</a:t>
              </a:r>
              <a:endParaRPr lang="x-none" sz="1600" b="0" strike="noStrike" spc="-1">
                <a:latin typeface="Arial"/>
              </a:endParaRPr>
            </a:p>
          </p:txBody>
        </p:sp>
      </p:grpSp>
      <p:sp>
        <p:nvSpPr>
          <p:cNvPr id="241" name="CustomShape 10"/>
          <p:cNvSpPr/>
          <p:nvPr/>
        </p:nvSpPr>
        <p:spPr>
          <a:xfrm>
            <a:off x="2901600" y="3594618"/>
            <a:ext cx="4103280" cy="16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Contact: </a:t>
            </a:r>
            <a:endParaRPr lang="x-non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Raoul Chiesa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Cybersecurity Expert</a:t>
            </a:r>
            <a:endParaRPr lang="x-non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6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</a:rPr>
              <a:t>rc@security-brokers.com</a:t>
            </a:r>
            <a:endParaRPr lang="x-none" sz="1600" b="0" strike="noStrike" spc="-1" dirty="0">
              <a:latin typeface="Arial"/>
            </a:endParaRPr>
          </a:p>
        </p:txBody>
      </p:sp>
      <p:pic>
        <p:nvPicPr>
          <p:cNvPr id="24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161" y="2298069"/>
            <a:ext cx="4103280" cy="3931969"/>
          </a:xfrm>
          <a:prstGeom prst="rect">
            <a:avLst/>
          </a:prstGeom>
          <a:ln w="0">
            <a:noFill/>
          </a:ln>
        </p:spPr>
      </p:pic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28F84F85-03B6-47CA-9FE8-E8BF870CEE36}"/>
              </a:ext>
            </a:extLst>
          </p:cNvPr>
          <p:cNvSpPr/>
          <p:nvPr/>
        </p:nvSpPr>
        <p:spPr>
          <a:xfrm>
            <a:off x="1420560" y="216720"/>
            <a:ext cx="10705680" cy="91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Managerial Aspects and Software environment</a:t>
            </a:r>
            <a:endParaRPr lang="x-none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868000" y="6438600"/>
            <a:ext cx="2993040" cy="77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600" b="0" strike="noStrike" spc="-1" baseline="30000" dirty="0">
                <a:solidFill>
                  <a:srgbClr val="074085"/>
                </a:solidFill>
                <a:latin typeface="Arial"/>
                <a:ea typeface="DejaVu Sans"/>
              </a:rPr>
              <a:t>OCWAR-C</a:t>
            </a:r>
            <a:endParaRPr lang="x-none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600" b="0" strike="noStrike" spc="-1" baseline="30000" dirty="0">
                <a:solidFill>
                  <a:srgbClr val="074085"/>
                </a:solidFill>
                <a:latin typeface="Arial"/>
                <a:ea typeface="DejaVu Sans"/>
              </a:rPr>
              <a:t>12 Charles de Gaulle Street Asokoro, </a:t>
            </a:r>
            <a:endParaRPr lang="x-none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600" b="0" strike="noStrike" spc="-1" baseline="30000" dirty="0">
                <a:solidFill>
                  <a:srgbClr val="074085"/>
                </a:solidFill>
                <a:latin typeface="Arial"/>
                <a:ea typeface="DejaVu Sans"/>
              </a:rPr>
              <a:t>Abuja - NIGERIA</a:t>
            </a:r>
            <a:endParaRPr lang="x-none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600" b="0" strike="noStrike" spc="-1" baseline="30000" dirty="0">
                <a:solidFill>
                  <a:srgbClr val="074085"/>
                </a:solidFill>
                <a:latin typeface="Arial"/>
                <a:ea typeface="DejaVu Sans"/>
              </a:rPr>
              <a:t>contact@ocwarc.eu</a:t>
            </a:r>
            <a:endParaRPr lang="x-none" sz="1600" b="0" strike="noStrike" spc="-1" dirty="0">
              <a:latin typeface="Arial"/>
            </a:endParaRPr>
          </a:p>
        </p:txBody>
      </p:sp>
      <p:sp>
        <p:nvSpPr>
          <p:cNvPr id="245" name="Line 2"/>
          <p:cNvSpPr/>
          <p:nvPr/>
        </p:nvSpPr>
        <p:spPr>
          <a:xfrm>
            <a:off x="9186480" y="6426360"/>
            <a:ext cx="0" cy="818640"/>
          </a:xfrm>
          <a:prstGeom prst="line">
            <a:avLst/>
          </a:prstGeom>
          <a:ln w="9360">
            <a:solidFill>
              <a:srgbClr val="9A4B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6" name="Image 3"/>
          <p:cNvPicPr/>
          <p:nvPr/>
        </p:nvPicPr>
        <p:blipFill>
          <a:blip r:embed="rId3"/>
          <a:stretch/>
        </p:blipFill>
        <p:spPr>
          <a:xfrm>
            <a:off x="1378080" y="172080"/>
            <a:ext cx="10683000" cy="6124680"/>
          </a:xfrm>
          <a:prstGeom prst="rect">
            <a:avLst/>
          </a:prstGeom>
          <a:ln w="0">
            <a:noFill/>
          </a:ln>
        </p:spPr>
      </p:pic>
      <p:pic>
        <p:nvPicPr>
          <p:cNvPr id="247" name="Image 7"/>
          <p:cNvPicPr/>
          <p:nvPr/>
        </p:nvPicPr>
        <p:blipFill>
          <a:blip r:embed="rId4"/>
          <a:stretch/>
        </p:blipFill>
        <p:spPr>
          <a:xfrm>
            <a:off x="9354600" y="6356160"/>
            <a:ext cx="2345400" cy="76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43809</TotalTime>
  <Words>373</Words>
  <Application>Microsoft Office PowerPoint</Application>
  <PresentationFormat>Personalizzato</PresentationFormat>
  <Paragraphs>74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Conseils de sécurité informatique, Télétravail oblige</dc:title>
  <dc:subject/>
  <dc:creator>Adriana</dc:creator>
  <dc:description/>
  <cp:lastModifiedBy>Joshua</cp:lastModifiedBy>
  <cp:revision>1136</cp:revision>
  <cp:lastPrinted>2021-07-31T14:28:16Z</cp:lastPrinted>
  <dcterms:created xsi:type="dcterms:W3CDTF">2018-02-16T08:03:08Z</dcterms:created>
  <dcterms:modified xsi:type="dcterms:W3CDTF">2021-08-12T06:55:48Z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PresentationFormat">
    <vt:lpwstr>Personnalisé</vt:lpwstr>
  </property>
  <property fmtid="{D5CDD505-2E9C-101B-9397-08002B2CF9AE}" pid="7" name="ScaleCrop">
    <vt:bool>false</vt:bool>
  </property>
  <property fmtid="{D5CDD505-2E9C-101B-9397-08002B2CF9AE}" pid="8" name="ShareDoc">
    <vt:bool>false</vt:bool>
  </property>
  <property fmtid="{D5CDD505-2E9C-101B-9397-08002B2CF9AE}" pid="9" name="Slides">
    <vt:i4>5</vt:i4>
  </property>
  <property fmtid="{D5CDD505-2E9C-101B-9397-08002B2CF9AE}" pid="10" name="Notes">
    <vt:i4>3</vt:i4>
  </property>
</Properties>
</file>